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4" r:id="rId4"/>
    <p:sldId id="265" r:id="rId5"/>
    <p:sldId id="268" r:id="rId6"/>
    <p:sldId id="269" r:id="rId7"/>
    <p:sldId id="270" r:id="rId8"/>
    <p:sldId id="276" r:id="rId9"/>
    <p:sldId id="277" r:id="rId10"/>
    <p:sldId id="274" r:id="rId11"/>
    <p:sldId id="275" r:id="rId12"/>
    <p:sldId id="271" r:id="rId13"/>
    <p:sldId id="259" r:id="rId14"/>
    <p:sldId id="261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ement" initials="C" lastIdx="2" clrIdx="0">
    <p:extLst>
      <p:ext uri="{19B8F6BF-5375-455C-9EA6-DF929625EA0E}">
        <p15:presenceInfo xmlns:p15="http://schemas.microsoft.com/office/powerpoint/2012/main" userId="Clem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8ED4"/>
    <a:srgbClr val="3F51B5"/>
    <a:srgbClr val="9876D4"/>
    <a:srgbClr val="CEBFEB"/>
    <a:srgbClr val="673AB7"/>
    <a:srgbClr val="7F5ACA"/>
    <a:srgbClr val="C0ADE5"/>
    <a:srgbClr val="2E508E"/>
    <a:srgbClr val="FF313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5887" autoAdjust="0"/>
  </p:normalViewPr>
  <p:slideViewPr>
    <p:cSldViewPr snapToGrid="0">
      <p:cViewPr>
        <p:scale>
          <a:sx n="75" d="100"/>
          <a:sy n="75" d="100"/>
        </p:scale>
        <p:origin x="1362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014F65-0029-4E5D-9ED9-6704597473B4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E5F72-8C72-48C1-8274-78F371439A4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5537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Java  :  langage</a:t>
            </a:r>
          </a:p>
          <a:p>
            <a:r>
              <a:rPr lang="fr-FR" dirty="0"/>
              <a:t>Spring boot : </a:t>
            </a:r>
            <a:r>
              <a:rPr lang="fr-FR" dirty="0" err="1"/>
              <a:t>framework</a:t>
            </a:r>
            <a:r>
              <a:rPr lang="fr-FR" dirty="0"/>
              <a:t> java</a:t>
            </a:r>
          </a:p>
          <a:p>
            <a:r>
              <a:rPr lang="fr-FR" dirty="0"/>
              <a:t>Maven : outil de gestion et de production</a:t>
            </a:r>
          </a:p>
          <a:p>
            <a:r>
              <a:rPr lang="fr-FR" dirty="0"/>
              <a:t>Docker : </a:t>
            </a:r>
            <a:r>
              <a:rPr lang="fr-FR" dirty="0" err="1"/>
              <a:t>deploiement</a:t>
            </a:r>
            <a:endParaRPr lang="fr-FR" dirty="0"/>
          </a:p>
          <a:p>
            <a:r>
              <a:rPr lang="fr-FR" dirty="0" err="1"/>
              <a:t>Swagger</a:t>
            </a:r>
            <a:r>
              <a:rPr lang="fr-FR" dirty="0"/>
              <a:t>: </a:t>
            </a:r>
            <a:r>
              <a:rPr lang="fr-FR" dirty="0" err="1"/>
              <a:t>doccumentation</a:t>
            </a:r>
            <a:endParaRPr lang="fr-FR" dirty="0"/>
          </a:p>
          <a:p>
            <a:r>
              <a:rPr lang="fr-FR" dirty="0"/>
              <a:t>Mongo et </a:t>
            </a:r>
            <a:r>
              <a:rPr lang="fr-FR" dirty="0" err="1"/>
              <a:t>mysql</a:t>
            </a:r>
            <a:r>
              <a:rPr lang="fr-FR" dirty="0"/>
              <a:t> : gestionnaire de base de donné (</a:t>
            </a:r>
            <a:r>
              <a:rPr lang="fr-FR" dirty="0" err="1"/>
              <a:t>mongoDB</a:t>
            </a:r>
            <a:r>
              <a:rPr lang="fr-FR" dirty="0"/>
              <a:t> </a:t>
            </a:r>
            <a:r>
              <a:rPr lang="fr-FR" dirty="0" err="1"/>
              <a:t>noSQL</a:t>
            </a:r>
            <a:r>
              <a:rPr lang="fr-FR" dirty="0"/>
              <a:t>)</a:t>
            </a:r>
          </a:p>
          <a:p>
            <a:r>
              <a:rPr lang="fr-FR" dirty="0" err="1"/>
              <a:t>Angular</a:t>
            </a:r>
            <a:r>
              <a:rPr lang="fr-FR" dirty="0"/>
              <a:t> : </a:t>
            </a:r>
            <a:r>
              <a:rPr lang="fr-FR" dirty="0" err="1"/>
              <a:t>framework</a:t>
            </a:r>
            <a:r>
              <a:rPr lang="fr-FR" dirty="0"/>
              <a:t> Web (appli web)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E5F72-8C72-48C1-8274-78F371439A40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448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E5F72-8C72-48C1-8274-78F371439A4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834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E5F72-8C72-48C1-8274-78F371439A4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8687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E5F72-8C72-48C1-8274-78F371439A4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0588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E5F72-8C72-48C1-8274-78F371439A40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5608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E5F72-8C72-48C1-8274-78F371439A40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989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0BDB62-23B1-48B5-B904-17E9D3917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858861A-1B96-4DF1-8637-9324A801A1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57D08B-4D58-4173-8353-6EB07C72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3D8D7A-B905-4B58-863B-503FA0595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5A3B91-AA72-4A44-BCED-53FB4EE41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4989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1388B4-36EA-4F30-B941-BEDE1249C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02D8FE1-2617-4FDC-B8FD-81EA3389BF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A65AED-656C-47B6-A52C-84F5A13C1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E57E3B-E33C-4744-9FAD-E2DC0ED1B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015740-BA4F-4534-9972-B743B7FB3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8561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5AC7907-E9FA-471A-9948-D4D5CCF1CA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8EF7FF5-C42A-42CD-88A5-8021EC42A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DB8AEB-EAB4-4F05-B2F7-355582117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909580-5D4C-42A7-9AF0-8ACBD8AED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0AA921-F6AB-46E0-B111-427FA913F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8535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180958-A8EE-4243-9CE6-37AB2E407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5247CE-4E71-466A-A538-D359E464E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3AAAF6-6AAA-4EC9-86F7-972482CE9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7247EF6-53B2-40FF-AD76-2FD269891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D5BB7BF-D1E2-49BD-9828-8DDEA01E9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0094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0F4C77-1D92-426C-867F-361CA262D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15C1486-6176-4387-B3E4-CC25A1C3B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891D3C-195D-4D15-A705-0A8DFDAB3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7A3AE51-F4CF-4672-B074-ED6F937C2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A6DEF9-A27F-424D-90F2-4AA680ABE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4857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051CDA-18D4-4DEE-9207-ECEC6F4CB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796AE9-6F1F-441E-94D4-161CA8B2E3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69A29DE-9B6B-4D58-914A-4F7908F8C2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DACF363-8C85-4EF3-8D68-596321C8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FDC0F36-5A13-493A-8188-3734E9ED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4B5198D-6C5D-470F-B6FB-325BCB513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3749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694A61-2D6F-47EE-9E48-945B2E1E1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BAC70EB-9E64-46BA-AD08-8F41E215D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BD2C73E-B41C-499B-AA46-CD0C17C46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F612735-2F82-4421-BE67-605945670D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C48929A-B98F-452C-B926-180972B0C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F9CA75D-1802-4329-9AF7-40CC5322D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C6B39AD-E0D7-4E40-9B0E-1F1328334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DFB3954-B533-4818-B6FA-FD40582C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987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5F1C7F-9718-4AE0-8170-8F6EDA1A4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8CB320F-5266-4EDA-8D8C-80C1723E4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2A25F1D-B989-4F3D-911E-055FC795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EF5BFF0-B70B-4C0D-851A-33589B56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0102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48BD1D2-6899-4072-BC7A-71C5054CB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F40509E-4763-4B9E-8A9B-CE49F8579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B8719B-8C16-4D2E-9800-B61C64C48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892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C42496-F8D0-4168-8751-A6BB5B085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2B83B1-0EF1-4FA7-8A41-9D6D113F2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1177ABE-FDE6-4C71-ACD1-66E3F5844F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C6AA89F-2692-4AE6-B4DB-FADD540A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B636D7-9D49-4D7D-9B5C-9C79B29F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4AA6AAC-BE29-44CC-B664-17D288B55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453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50950E-1C3F-42E5-8A3E-B037471F8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43F3F4B-0DDE-44B2-AF93-051F5D810D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CC873E4-EC91-413C-9593-2183EBAAB9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129520B-B321-4A1A-912E-8138F8601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9EEB79B-3AB5-4CE3-B820-046189D4A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993871E-DDFF-4F64-B398-4CC165CAF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6066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DC660CC-C215-4A0E-A887-B14DCFE0D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766CA5E-82E2-4645-9C81-AD5E58A59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01FFDB2-6B60-4705-8953-F5CDF1B8D6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4B179-3971-4BC2-879A-AF54A37DA9FA}" type="datetimeFigureOut">
              <a:rPr lang="fr-FR" smtClean="0"/>
              <a:t>26/07/2021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F10A66-D8D9-4FF2-979B-BC8C13EA3A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9A71E04-5F3A-47EB-9064-3C6E65EA3F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12D01-E1F7-49C3-97A6-4597191D83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1475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530A05A-7B92-412F-B709-AE00ACE57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45" y="2324829"/>
            <a:ext cx="10898910" cy="21863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086A1BF-4156-45AF-8776-E4300E1C7552}"/>
              </a:ext>
            </a:extLst>
          </p:cNvPr>
          <p:cNvSpPr/>
          <p:nvPr/>
        </p:nvSpPr>
        <p:spPr>
          <a:xfrm>
            <a:off x="2810311" y="4393209"/>
            <a:ext cx="8735143" cy="117941"/>
          </a:xfrm>
          <a:prstGeom prst="rect">
            <a:avLst/>
          </a:prstGeom>
          <a:solidFill>
            <a:srgbClr val="3F51B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5518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1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0BFDC63-12C5-4070-A116-7D8075336252}"/>
              </a:ext>
            </a:extLst>
          </p:cNvPr>
          <p:cNvSpPr/>
          <p:nvPr/>
        </p:nvSpPr>
        <p:spPr>
          <a:xfrm>
            <a:off x="4368800" y="0"/>
            <a:ext cx="8140700" cy="6858000"/>
          </a:xfrm>
          <a:prstGeom prst="roundRect">
            <a:avLst>
              <a:gd name="adj" fmla="val 3358"/>
            </a:avLst>
          </a:prstGeom>
          <a:gradFill>
            <a:gsLst>
              <a:gs pos="35000">
                <a:srgbClr val="828ED4"/>
              </a:gs>
              <a:gs pos="69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DA5AA3E-46B5-4F53-985F-1022901BD6D9}"/>
              </a:ext>
            </a:extLst>
          </p:cNvPr>
          <p:cNvSpPr txBox="1"/>
          <p:nvPr/>
        </p:nvSpPr>
        <p:spPr>
          <a:xfrm>
            <a:off x="330200" y="2367171"/>
            <a:ext cx="4038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Problème</a:t>
            </a:r>
          </a:p>
          <a:p>
            <a:r>
              <a:rPr lang="fr-FR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rencontré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EDCB098-6249-4963-9ABF-FCEA581FA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74" y="6452659"/>
            <a:ext cx="1670030" cy="335008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FBA20782-7FAC-4CB3-84D2-B8FB03A3C882}"/>
              </a:ext>
            </a:extLst>
          </p:cNvPr>
          <p:cNvSpPr txBox="1"/>
          <p:nvPr/>
        </p:nvSpPr>
        <p:spPr>
          <a:xfrm>
            <a:off x="4368800" y="520733"/>
            <a:ext cx="782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UI de l’application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E61EB02-2750-4F6B-B007-E70DF4612D3B}"/>
              </a:ext>
            </a:extLst>
          </p:cNvPr>
          <p:cNvSpPr txBox="1"/>
          <p:nvPr/>
        </p:nvSpPr>
        <p:spPr>
          <a:xfrm>
            <a:off x="4800600" y="2772410"/>
            <a:ext cx="7061200" cy="1313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Comment faire le web de l’application ? </a:t>
            </a:r>
          </a:p>
          <a:p>
            <a:pPr algn="ctr">
              <a:lnSpc>
                <a:spcPct val="150000"/>
              </a:lnSpc>
            </a:pP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Quelle Framework utiliser ?</a:t>
            </a:r>
          </a:p>
        </p:txBody>
      </p:sp>
    </p:spTree>
    <p:extLst>
      <p:ext uri="{BB962C8B-B14F-4D97-AF65-F5344CB8AC3E}">
        <p14:creationId xmlns:p14="http://schemas.microsoft.com/office/powerpoint/2010/main" val="6697663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1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0BFDC63-12C5-4070-A116-7D8075336252}"/>
              </a:ext>
            </a:extLst>
          </p:cNvPr>
          <p:cNvSpPr/>
          <p:nvPr/>
        </p:nvSpPr>
        <p:spPr>
          <a:xfrm>
            <a:off x="4368800" y="0"/>
            <a:ext cx="8140700" cy="6858000"/>
          </a:xfrm>
          <a:prstGeom prst="roundRect">
            <a:avLst>
              <a:gd name="adj" fmla="val 3358"/>
            </a:avLst>
          </a:prstGeom>
          <a:gradFill>
            <a:gsLst>
              <a:gs pos="35000">
                <a:srgbClr val="828ED4"/>
              </a:gs>
              <a:gs pos="69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DA5AA3E-46B5-4F53-985F-1022901BD6D9}"/>
              </a:ext>
            </a:extLst>
          </p:cNvPr>
          <p:cNvSpPr txBox="1"/>
          <p:nvPr/>
        </p:nvSpPr>
        <p:spPr>
          <a:xfrm>
            <a:off x="330200" y="2875002"/>
            <a:ext cx="4038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Solution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B032AB7-2A53-4545-8667-734515DC8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74" y="6452659"/>
            <a:ext cx="1670030" cy="33500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E42763D3-D571-4610-8561-8A0137786872}"/>
              </a:ext>
            </a:extLst>
          </p:cNvPr>
          <p:cNvSpPr txBox="1"/>
          <p:nvPr/>
        </p:nvSpPr>
        <p:spPr>
          <a:xfrm>
            <a:off x="4368800" y="520733"/>
            <a:ext cx="782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UI de l’application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1535E99-7D26-4C55-87DC-6E2F5DE30EE2}"/>
              </a:ext>
            </a:extLst>
          </p:cNvPr>
          <p:cNvSpPr txBox="1"/>
          <p:nvPr/>
        </p:nvSpPr>
        <p:spPr>
          <a:xfrm>
            <a:off x="4800600" y="2449244"/>
            <a:ext cx="7061200" cy="1959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Utiliser </a:t>
            </a:r>
            <a:r>
              <a:rPr lang="fr-FR" sz="2800" dirty="0" err="1">
                <a:latin typeface="Roboto" panose="02000000000000000000" pitchFamily="2" charset="0"/>
                <a:ea typeface="Roboto" panose="02000000000000000000" pitchFamily="2" charset="0"/>
              </a:rPr>
              <a:t>Angular</a:t>
            </a: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 et sa propre librairie d’affichage </a:t>
            </a:r>
            <a:r>
              <a:rPr lang="fr-FR" sz="2800" dirty="0" err="1">
                <a:latin typeface="Roboto" panose="02000000000000000000" pitchFamily="2" charset="0"/>
                <a:ea typeface="Roboto" panose="02000000000000000000" pitchFamily="2" charset="0"/>
              </a:rPr>
              <a:t>Angular</a:t>
            </a: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fr-FR" sz="2800" dirty="0" err="1">
                <a:latin typeface="Roboto" panose="02000000000000000000" pitchFamily="2" charset="0"/>
                <a:ea typeface="Roboto" panose="02000000000000000000" pitchFamily="2" charset="0"/>
              </a:rPr>
              <a:t>material</a:t>
            </a: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 afin de simplifier la présentation </a:t>
            </a:r>
          </a:p>
        </p:txBody>
      </p:sp>
    </p:spTree>
    <p:extLst>
      <p:ext uri="{BB962C8B-B14F-4D97-AF65-F5344CB8AC3E}">
        <p14:creationId xmlns:p14="http://schemas.microsoft.com/office/powerpoint/2010/main" val="1302624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90B6ECB-0E26-4868-BEA6-B2EC37CE4F7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E95883-894F-4240-A6EC-B07661662FD3}"/>
              </a:ext>
            </a:extLst>
          </p:cNvPr>
          <p:cNvSpPr/>
          <p:nvPr/>
        </p:nvSpPr>
        <p:spPr>
          <a:xfrm>
            <a:off x="0" y="0"/>
            <a:ext cx="12192000" cy="2027204"/>
          </a:xfrm>
          <a:prstGeom prst="rect">
            <a:avLst/>
          </a:prstGeom>
          <a:solidFill>
            <a:srgbClr val="3F51B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fr-FR" sz="4800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fr-FR" sz="8000" dirty="0">
                <a:latin typeface="Roboto" panose="02000000000000000000" pitchFamily="2" charset="0"/>
                <a:ea typeface="Roboto" panose="02000000000000000000" pitchFamily="2" charset="0"/>
              </a:rPr>
              <a:t>Améliorations</a:t>
            </a:r>
            <a:endParaRPr lang="fr-FR" sz="3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8E6C636-032B-401D-893E-42F5612B412E}"/>
              </a:ext>
            </a:extLst>
          </p:cNvPr>
          <p:cNvSpPr txBox="1"/>
          <p:nvPr/>
        </p:nvSpPr>
        <p:spPr>
          <a:xfrm>
            <a:off x="697794" y="3053047"/>
            <a:ext cx="11182350" cy="58477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endParaRPr lang="fr-FR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CA1855E0-53ED-4E02-A225-BB7C04867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74" y="6452659"/>
            <a:ext cx="1670030" cy="335008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21A41B8C-889E-4A7D-8E75-7C65ACAEEABB}"/>
              </a:ext>
            </a:extLst>
          </p:cNvPr>
          <p:cNvSpPr txBox="1"/>
          <p:nvPr/>
        </p:nvSpPr>
        <p:spPr>
          <a:xfrm>
            <a:off x="853722" y="2562917"/>
            <a:ext cx="11182350" cy="390876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Créer un système d’authentification pour que chaque prestataire gère leurs patients</a:t>
            </a:r>
          </a:p>
          <a:p>
            <a:pPr>
              <a:lnSpc>
                <a:spcPct val="150000"/>
              </a:lnSpc>
            </a:pPr>
            <a:endParaRPr lang="fr-FR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Pouvoir évaluer plus de maladie et améliorer la manière d’identifier des facteurs de risque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Rendre l’application web plus performante</a:t>
            </a:r>
          </a:p>
        </p:txBody>
      </p:sp>
    </p:spTree>
    <p:extLst>
      <p:ext uri="{BB962C8B-B14F-4D97-AF65-F5344CB8AC3E}">
        <p14:creationId xmlns:p14="http://schemas.microsoft.com/office/powerpoint/2010/main" val="19936887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ce réservé du contenu 4" descr="Une image contenant texte, personne, portable, intérieur&#10;&#10;Description générée automatiquement">
            <a:extLst>
              <a:ext uri="{FF2B5EF4-FFF2-40B4-BE49-F238E27FC236}">
                <a16:creationId xmlns:a16="http://schemas.microsoft.com/office/drawing/2014/main" id="{ECCE348C-399F-4E4B-96E4-67052412A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9" b="1365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effectLst>
            <a:glow>
              <a:schemeClr val="accent1"/>
            </a:glow>
            <a:softEdge rad="0"/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F661479-1DD4-45AF-94BB-8668668BD63E}"/>
              </a:ext>
            </a:extLst>
          </p:cNvPr>
          <p:cNvSpPr txBox="1"/>
          <p:nvPr/>
        </p:nvSpPr>
        <p:spPr>
          <a:xfrm>
            <a:off x="1447800" y="1613118"/>
            <a:ext cx="929640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500" b="1" dirty="0">
                <a:solidFill>
                  <a:schemeClr val="tx2">
                    <a:lumMod val="7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Démo de l’application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6BD8A11-B7A0-4AE4-ACB7-28BC4F38C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00" y="6291005"/>
            <a:ext cx="1670030" cy="35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407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Image 29">
            <a:extLst>
              <a:ext uri="{FF2B5EF4-FFF2-40B4-BE49-F238E27FC236}">
                <a16:creationId xmlns:a16="http://schemas.microsoft.com/office/drawing/2014/main" id="{DB5065CA-D391-4C02-BA17-9913844B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076" y="5195144"/>
            <a:ext cx="5562604" cy="116674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52592C95-0318-4F3C-8401-39402F17B5E0}"/>
              </a:ext>
            </a:extLst>
          </p:cNvPr>
          <p:cNvSpPr txBox="1"/>
          <p:nvPr/>
        </p:nvSpPr>
        <p:spPr>
          <a:xfrm>
            <a:off x="1617240" y="1981335"/>
            <a:ext cx="895752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8800" dirty="0">
                <a:latin typeface="Roboto" panose="02000000000000000000" pitchFamily="2" charset="0"/>
                <a:ea typeface="Roboto" panose="02000000000000000000" pitchFamily="2" charset="0"/>
              </a:rPr>
              <a:t>Merci de votre attention !</a:t>
            </a:r>
          </a:p>
        </p:txBody>
      </p:sp>
    </p:spTree>
    <p:extLst>
      <p:ext uri="{BB962C8B-B14F-4D97-AF65-F5344CB8AC3E}">
        <p14:creationId xmlns:p14="http://schemas.microsoft.com/office/powerpoint/2010/main" val="1314883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E3179AA-3FF1-41DB-BE6C-FB8EC49AAA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E95883-894F-4240-A6EC-B07661662FD3}"/>
              </a:ext>
            </a:extLst>
          </p:cNvPr>
          <p:cNvSpPr/>
          <p:nvPr/>
        </p:nvSpPr>
        <p:spPr>
          <a:xfrm>
            <a:off x="0" y="0"/>
            <a:ext cx="12192000" cy="2027204"/>
          </a:xfrm>
          <a:prstGeom prst="rect">
            <a:avLst/>
          </a:prstGeom>
          <a:solidFill>
            <a:srgbClr val="3F51B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fr-FR" sz="4800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fr-FR" sz="8000" dirty="0">
                <a:latin typeface="Roboto" panose="02000000000000000000" pitchFamily="2" charset="0"/>
                <a:ea typeface="Roboto" panose="02000000000000000000" pitchFamily="2" charset="0"/>
              </a:rPr>
              <a:t>Sommaire</a:t>
            </a:r>
            <a:endParaRPr lang="fr-FR" sz="3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AE69109-BCD4-4374-AEF5-991119C641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74" y="6452659"/>
            <a:ext cx="1670030" cy="335008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BF1818E-C09C-4407-BBA2-15E43974B93E}"/>
              </a:ext>
            </a:extLst>
          </p:cNvPr>
          <p:cNvSpPr txBox="1"/>
          <p:nvPr/>
        </p:nvSpPr>
        <p:spPr>
          <a:xfrm>
            <a:off x="852654" y="2114669"/>
            <a:ext cx="11182350" cy="5432256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C’est quoi ? 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Objectif du projet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Technologies utilisées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Fonctionnements de l’application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endParaRPr lang="fr-FR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Couverture des tests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fr-FR" sz="2400" dirty="0" err="1">
                <a:latin typeface="Roboto" panose="02000000000000000000" pitchFamily="2" charset="0"/>
                <a:ea typeface="Roboto" panose="02000000000000000000" pitchFamily="2" charset="0"/>
              </a:rPr>
              <a:t>Difficultées</a:t>
            </a: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 / solutions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Améliorations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Démo de l’application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endParaRPr lang="fr-FR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598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E1B8A96-A6DA-4758-BEC7-D6DE447C7E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E95883-894F-4240-A6EC-B07661662FD3}"/>
              </a:ext>
            </a:extLst>
          </p:cNvPr>
          <p:cNvSpPr/>
          <p:nvPr/>
        </p:nvSpPr>
        <p:spPr>
          <a:xfrm>
            <a:off x="0" y="0"/>
            <a:ext cx="12192000" cy="2027204"/>
          </a:xfrm>
          <a:prstGeom prst="rect">
            <a:avLst/>
          </a:prstGeom>
          <a:solidFill>
            <a:srgbClr val="3F51B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fr-FR" sz="4800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fr-FR" sz="8000" dirty="0">
                <a:latin typeface="Roboto" panose="02000000000000000000" pitchFamily="2" charset="0"/>
                <a:ea typeface="Roboto" panose="02000000000000000000" pitchFamily="2" charset="0"/>
              </a:rPr>
              <a:t>C’est quoi ?</a:t>
            </a:r>
            <a:endParaRPr lang="fr-FR" sz="3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8E6C636-032B-401D-893E-42F5612B412E}"/>
              </a:ext>
            </a:extLst>
          </p:cNvPr>
          <p:cNvSpPr txBox="1"/>
          <p:nvPr/>
        </p:nvSpPr>
        <p:spPr>
          <a:xfrm>
            <a:off x="850194" y="3116547"/>
            <a:ext cx="11182350" cy="224676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Une application qui permet d’avoir un suivi des patients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400" dirty="0">
                <a:latin typeface="Roboto" panose="02000000000000000000" pitchFamily="2" charset="0"/>
                <a:ea typeface="Roboto" panose="02000000000000000000" pitchFamily="2" charset="0"/>
              </a:rPr>
              <a:t>Grâce a ce suivi elle peux identifier et évaluer les risques de développer du diabète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AE69109-BCD4-4374-AEF5-991119C641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74" y="6452659"/>
            <a:ext cx="1670030" cy="33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326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068E014-19ED-47C6-9DFD-5DFD68B8FA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E95883-894F-4240-A6EC-B07661662FD3}"/>
              </a:ext>
            </a:extLst>
          </p:cNvPr>
          <p:cNvSpPr/>
          <p:nvPr/>
        </p:nvSpPr>
        <p:spPr>
          <a:xfrm>
            <a:off x="0" y="0"/>
            <a:ext cx="12192000" cy="2027204"/>
          </a:xfrm>
          <a:prstGeom prst="rect">
            <a:avLst/>
          </a:prstGeom>
          <a:solidFill>
            <a:srgbClr val="3F51B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fr-FR" sz="4800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fr-FR" sz="8000" dirty="0">
                <a:latin typeface="Roboto" panose="02000000000000000000" pitchFamily="2" charset="0"/>
                <a:ea typeface="Roboto" panose="02000000000000000000" pitchFamily="2" charset="0"/>
              </a:rPr>
              <a:t>Objectifs ?</a:t>
            </a:r>
            <a:endParaRPr lang="fr-FR" sz="3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8E6C636-032B-401D-893E-42F5612B412E}"/>
              </a:ext>
            </a:extLst>
          </p:cNvPr>
          <p:cNvSpPr txBox="1"/>
          <p:nvPr/>
        </p:nvSpPr>
        <p:spPr>
          <a:xfrm>
            <a:off x="697794" y="3053047"/>
            <a:ext cx="11182350" cy="58477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endParaRPr lang="fr-FR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9357CC94-24BD-4180-9BE8-51F383EB239A}"/>
              </a:ext>
            </a:extLst>
          </p:cNvPr>
          <p:cNvSpPr/>
          <p:nvPr/>
        </p:nvSpPr>
        <p:spPr>
          <a:xfrm>
            <a:off x="307632" y="2806700"/>
            <a:ext cx="3678404" cy="1498600"/>
          </a:xfrm>
          <a:prstGeom prst="roundRect">
            <a:avLst>
              <a:gd name="adj" fmla="val 285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203200" dist="38100" dir="5400000" sx="101000" sy="101000" algn="t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CRUD + Affichage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64AFB5F-94B4-4E2C-8753-0A2FABD22C9A}"/>
              </a:ext>
            </a:extLst>
          </p:cNvPr>
          <p:cNvSpPr txBox="1"/>
          <p:nvPr/>
        </p:nvSpPr>
        <p:spPr>
          <a:xfrm>
            <a:off x="546100" y="29464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Patient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D6074B15-1DC0-4F69-8E15-C0CAFBE1C76F}"/>
              </a:ext>
            </a:extLst>
          </p:cNvPr>
          <p:cNvSpPr/>
          <p:nvPr/>
        </p:nvSpPr>
        <p:spPr>
          <a:xfrm>
            <a:off x="4283800" y="2806700"/>
            <a:ext cx="3678404" cy="1498600"/>
          </a:xfrm>
          <a:prstGeom prst="roundRect">
            <a:avLst>
              <a:gd name="adj" fmla="val 285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203200" dist="38100" dir="5400000" sx="101000" sy="101000" algn="t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CRUD + Affichage </a:t>
            </a:r>
          </a:p>
          <a:p>
            <a:pPr algn="ctr"/>
            <a:r>
              <a:rPr lang="fr-FR" dirty="0">
                <a:solidFill>
                  <a:schemeClr val="tx1"/>
                </a:solidFill>
              </a:rPr>
              <a:t>NoSQL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90E989B-E1DF-4B9B-A038-4BB451429113}"/>
              </a:ext>
            </a:extLst>
          </p:cNvPr>
          <p:cNvSpPr txBox="1"/>
          <p:nvPr/>
        </p:nvSpPr>
        <p:spPr>
          <a:xfrm>
            <a:off x="4522268" y="29464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Note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B086E66E-3F3E-465D-A960-D4D76010C75F}"/>
              </a:ext>
            </a:extLst>
          </p:cNvPr>
          <p:cNvSpPr/>
          <p:nvPr/>
        </p:nvSpPr>
        <p:spPr>
          <a:xfrm>
            <a:off x="8201740" y="2806700"/>
            <a:ext cx="3678404" cy="1498600"/>
          </a:xfrm>
          <a:prstGeom prst="roundRect">
            <a:avLst>
              <a:gd name="adj" fmla="val 285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203200" dist="38100" dir="5400000" sx="101000" sy="101000" algn="t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Evaluer + Affichage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1415A2BC-3B0D-4B78-BAF7-43511690EF2A}"/>
              </a:ext>
            </a:extLst>
          </p:cNvPr>
          <p:cNvSpPr txBox="1"/>
          <p:nvPr/>
        </p:nvSpPr>
        <p:spPr>
          <a:xfrm>
            <a:off x="8440208" y="29464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Evaluer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21E254F3-BEC6-4E9B-A5F0-1D13AFD37A89}"/>
              </a:ext>
            </a:extLst>
          </p:cNvPr>
          <p:cNvSpPr/>
          <p:nvPr/>
        </p:nvSpPr>
        <p:spPr>
          <a:xfrm>
            <a:off x="297044" y="4777814"/>
            <a:ext cx="11572512" cy="1498600"/>
          </a:xfrm>
          <a:prstGeom prst="roundRect">
            <a:avLst>
              <a:gd name="adj" fmla="val 285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203200" dist="38100" dir="5400000" sx="101000" sy="101000" algn="t" rotWithShape="0">
              <a:prstClr val="black">
                <a:alpha val="4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Déployer avec Docker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CA1855E0-53ED-4E02-A225-BB7C04867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74" y="6452659"/>
            <a:ext cx="1670030" cy="33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1063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87799463-7CDE-4B36-BEE8-861A509B9FEC}"/>
              </a:ext>
            </a:extLst>
          </p:cNvPr>
          <p:cNvSpPr txBox="1"/>
          <p:nvPr/>
        </p:nvSpPr>
        <p:spPr>
          <a:xfrm>
            <a:off x="1617240" y="502459"/>
            <a:ext cx="89575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000" dirty="0">
                <a:latin typeface="Roboto" panose="02000000000000000000" pitchFamily="2" charset="0"/>
                <a:ea typeface="Roboto" panose="02000000000000000000" pitchFamily="2" charset="0"/>
              </a:rPr>
              <a:t>Technologies</a:t>
            </a:r>
          </a:p>
          <a:p>
            <a:pPr algn="ctr"/>
            <a:r>
              <a:rPr lang="fr-FR" sz="5000" dirty="0">
                <a:latin typeface="Roboto" panose="02000000000000000000" pitchFamily="2" charset="0"/>
                <a:ea typeface="Roboto" panose="02000000000000000000" pitchFamily="2" charset="0"/>
              </a:rPr>
              <a:t>utilisées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BBFCB2-5F26-45A8-8645-953A2B7B9176}"/>
              </a:ext>
            </a:extLst>
          </p:cNvPr>
          <p:cNvSpPr/>
          <p:nvPr/>
        </p:nvSpPr>
        <p:spPr>
          <a:xfrm rot="18954758">
            <a:off x="-709817" y="6007306"/>
            <a:ext cx="1821814" cy="1899358"/>
          </a:xfrm>
          <a:prstGeom prst="rect">
            <a:avLst/>
          </a:prstGeom>
          <a:solidFill>
            <a:srgbClr val="92D05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2CE3B3-B0F1-4011-AAB5-03BEFCA0C4F0}"/>
              </a:ext>
            </a:extLst>
          </p:cNvPr>
          <p:cNvSpPr/>
          <p:nvPr/>
        </p:nvSpPr>
        <p:spPr>
          <a:xfrm rot="18954758">
            <a:off x="-277092" y="5379223"/>
            <a:ext cx="730971" cy="763917"/>
          </a:xfrm>
          <a:prstGeom prst="rect">
            <a:avLst/>
          </a:prstGeom>
          <a:solidFill>
            <a:srgbClr val="92D05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81C6B9-9DD0-4296-B94B-AD989D6F2613}"/>
              </a:ext>
            </a:extLst>
          </p:cNvPr>
          <p:cNvSpPr/>
          <p:nvPr/>
        </p:nvSpPr>
        <p:spPr>
          <a:xfrm rot="18954758">
            <a:off x="875386" y="6709104"/>
            <a:ext cx="1075110" cy="692746"/>
          </a:xfrm>
          <a:prstGeom prst="rect">
            <a:avLst/>
          </a:prstGeom>
          <a:solidFill>
            <a:srgbClr val="92D05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4FE3D2-AAA1-4A32-9042-42A5AD4397D6}"/>
              </a:ext>
            </a:extLst>
          </p:cNvPr>
          <p:cNvSpPr/>
          <p:nvPr/>
        </p:nvSpPr>
        <p:spPr>
          <a:xfrm rot="18954758">
            <a:off x="-812995" y="-633345"/>
            <a:ext cx="1821814" cy="1899358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D2CE68-AA75-44C5-811E-1FAB2952C151}"/>
              </a:ext>
            </a:extLst>
          </p:cNvPr>
          <p:cNvSpPr/>
          <p:nvPr/>
        </p:nvSpPr>
        <p:spPr>
          <a:xfrm rot="18954758">
            <a:off x="599356" y="769336"/>
            <a:ext cx="574771" cy="624084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84BFFE-9061-4DE7-91FD-F835CD635A3C}"/>
              </a:ext>
            </a:extLst>
          </p:cNvPr>
          <p:cNvSpPr/>
          <p:nvPr/>
        </p:nvSpPr>
        <p:spPr>
          <a:xfrm rot="18954758">
            <a:off x="10550481" y="-1761909"/>
            <a:ext cx="2152794" cy="2713258"/>
          </a:xfrm>
          <a:prstGeom prst="rect">
            <a:avLst/>
          </a:prstGeom>
          <a:solidFill>
            <a:srgbClr val="FFC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C72F5E-8B98-465A-B1C1-9CA453F93B02}"/>
              </a:ext>
            </a:extLst>
          </p:cNvPr>
          <p:cNvSpPr/>
          <p:nvPr/>
        </p:nvSpPr>
        <p:spPr>
          <a:xfrm rot="18954758">
            <a:off x="10941505" y="425193"/>
            <a:ext cx="681020" cy="703068"/>
          </a:xfrm>
          <a:prstGeom prst="rect">
            <a:avLst/>
          </a:prstGeom>
          <a:solidFill>
            <a:srgbClr val="FFC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417EBB-A558-4A9B-BBD2-650DF38F198E}"/>
              </a:ext>
            </a:extLst>
          </p:cNvPr>
          <p:cNvSpPr/>
          <p:nvPr/>
        </p:nvSpPr>
        <p:spPr>
          <a:xfrm rot="18954758">
            <a:off x="5529162" y="6857771"/>
            <a:ext cx="1821814" cy="1899358"/>
          </a:xfrm>
          <a:prstGeom prst="rect">
            <a:avLst/>
          </a:prstGeom>
          <a:solidFill>
            <a:srgbClr val="FF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01692A-E5E5-4F50-B8E9-6D98AB235E07}"/>
              </a:ext>
            </a:extLst>
          </p:cNvPr>
          <p:cNvSpPr/>
          <p:nvPr/>
        </p:nvSpPr>
        <p:spPr>
          <a:xfrm rot="21368690">
            <a:off x="6629953" y="6718162"/>
            <a:ext cx="1821814" cy="1899358"/>
          </a:xfrm>
          <a:prstGeom prst="rect">
            <a:avLst/>
          </a:prstGeom>
          <a:solidFill>
            <a:srgbClr val="FF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49809C98-A1CE-4CF6-8C4C-FC93124845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3622" y="6395543"/>
            <a:ext cx="1670030" cy="350284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B6F2CD3C-DF91-45E8-BA06-D32D03C813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882" y="4241412"/>
            <a:ext cx="3200400" cy="867608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F0C36B4C-8B8F-4CF2-8EC4-2C23C9941F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13" y="2112065"/>
            <a:ext cx="1492868" cy="1492868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D6D29837-17CE-4DA4-A898-A0BD4D5E23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500" y="2506624"/>
            <a:ext cx="2204760" cy="115750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55CF10BE-D33A-4472-9D8E-533B9C6091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757" y="4941501"/>
            <a:ext cx="4572000" cy="2286000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D62CB135-C175-4113-8307-3313C60F4DA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6394" y="3803935"/>
            <a:ext cx="2344784" cy="1213426"/>
          </a:xfrm>
          <a:prstGeom prst="rect">
            <a:avLst/>
          </a:prstGeom>
        </p:spPr>
      </p:pic>
      <p:pic>
        <p:nvPicPr>
          <p:cNvPr id="29" name="Image 28" descr="Une image contenant texte&#10;&#10;Description générée automatiquement">
            <a:extLst>
              <a:ext uri="{FF2B5EF4-FFF2-40B4-BE49-F238E27FC236}">
                <a16:creationId xmlns:a16="http://schemas.microsoft.com/office/drawing/2014/main" id="{8E33AADE-8661-42FD-A7CF-0266AD520E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28" y="2694058"/>
            <a:ext cx="3091882" cy="782632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BC0B5699-A044-460F-8F55-0C61F9BF50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99" y="4455720"/>
            <a:ext cx="3160056" cy="772628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BC9DB25C-4CB1-4716-8BF2-5CC822A4D50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678" y="2252661"/>
            <a:ext cx="1597690" cy="136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922391"/>
      </p:ext>
    </p:extLst>
  </p:cSld>
  <p:clrMapOvr>
    <a:masterClrMapping/>
  </p:clrMapOvr>
  <p:transition spd="med">
    <p:pull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1BBFCB2-5F26-45A8-8645-953A2B7B9176}"/>
              </a:ext>
            </a:extLst>
          </p:cNvPr>
          <p:cNvSpPr/>
          <p:nvPr/>
        </p:nvSpPr>
        <p:spPr>
          <a:xfrm rot="18954758">
            <a:off x="5185093" y="6176559"/>
            <a:ext cx="1821814" cy="1899358"/>
          </a:xfrm>
          <a:prstGeom prst="rect">
            <a:avLst/>
          </a:prstGeom>
          <a:solidFill>
            <a:srgbClr val="92D05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2CE3B3-B0F1-4011-AAB5-03BEFCA0C4F0}"/>
              </a:ext>
            </a:extLst>
          </p:cNvPr>
          <p:cNvSpPr/>
          <p:nvPr/>
        </p:nvSpPr>
        <p:spPr>
          <a:xfrm rot="18954758">
            <a:off x="-283004" y="5751292"/>
            <a:ext cx="730971" cy="763917"/>
          </a:xfrm>
          <a:prstGeom prst="rect">
            <a:avLst/>
          </a:prstGeom>
          <a:solidFill>
            <a:srgbClr val="92D05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81C6B9-9DD0-4296-B94B-AD989D6F2613}"/>
              </a:ext>
            </a:extLst>
          </p:cNvPr>
          <p:cNvSpPr/>
          <p:nvPr/>
        </p:nvSpPr>
        <p:spPr>
          <a:xfrm rot="18954758">
            <a:off x="-228478" y="6315519"/>
            <a:ext cx="1075110" cy="692746"/>
          </a:xfrm>
          <a:prstGeom prst="rect">
            <a:avLst/>
          </a:prstGeom>
          <a:solidFill>
            <a:srgbClr val="92D05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4FE3D2-AAA1-4A32-9042-42A5AD4397D6}"/>
              </a:ext>
            </a:extLst>
          </p:cNvPr>
          <p:cNvSpPr/>
          <p:nvPr/>
        </p:nvSpPr>
        <p:spPr>
          <a:xfrm rot="18954758">
            <a:off x="-221578" y="1237760"/>
            <a:ext cx="1821814" cy="1899358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D2CE68-AA75-44C5-811E-1FAB2952C151}"/>
              </a:ext>
            </a:extLst>
          </p:cNvPr>
          <p:cNvSpPr/>
          <p:nvPr/>
        </p:nvSpPr>
        <p:spPr>
          <a:xfrm rot="18954758">
            <a:off x="1457614" y="1533038"/>
            <a:ext cx="574771" cy="624084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84BFFE-9061-4DE7-91FD-F835CD635A3C}"/>
              </a:ext>
            </a:extLst>
          </p:cNvPr>
          <p:cNvSpPr/>
          <p:nvPr/>
        </p:nvSpPr>
        <p:spPr>
          <a:xfrm rot="18954758">
            <a:off x="9698480" y="-712009"/>
            <a:ext cx="2152794" cy="1777144"/>
          </a:xfrm>
          <a:prstGeom prst="rect">
            <a:avLst/>
          </a:prstGeom>
          <a:solidFill>
            <a:srgbClr val="FFC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C72F5E-8B98-465A-B1C1-9CA453F93B02}"/>
              </a:ext>
            </a:extLst>
          </p:cNvPr>
          <p:cNvSpPr/>
          <p:nvPr/>
        </p:nvSpPr>
        <p:spPr>
          <a:xfrm rot="18954758">
            <a:off x="8968656" y="-351535"/>
            <a:ext cx="681020" cy="703068"/>
          </a:xfrm>
          <a:prstGeom prst="rect">
            <a:avLst/>
          </a:prstGeom>
          <a:solidFill>
            <a:srgbClr val="FFC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417EBB-A558-4A9B-BBD2-650DF38F198E}"/>
              </a:ext>
            </a:extLst>
          </p:cNvPr>
          <p:cNvSpPr/>
          <p:nvPr/>
        </p:nvSpPr>
        <p:spPr>
          <a:xfrm rot="18954758">
            <a:off x="10978882" y="3681134"/>
            <a:ext cx="1821814" cy="1899358"/>
          </a:xfrm>
          <a:prstGeom prst="rect">
            <a:avLst/>
          </a:prstGeom>
          <a:solidFill>
            <a:srgbClr val="FF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01692A-E5E5-4F50-B8E9-6D98AB235E07}"/>
              </a:ext>
            </a:extLst>
          </p:cNvPr>
          <p:cNvSpPr/>
          <p:nvPr/>
        </p:nvSpPr>
        <p:spPr>
          <a:xfrm rot="21368690">
            <a:off x="11425281" y="2756498"/>
            <a:ext cx="1821814" cy="1899358"/>
          </a:xfrm>
          <a:prstGeom prst="rect">
            <a:avLst/>
          </a:prstGeom>
          <a:solidFill>
            <a:srgbClr val="FF0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2C28772-4C2D-4F52-97DC-DF3C954610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000" y="2269164"/>
            <a:ext cx="8702000" cy="449923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70425C1C-E748-4BA0-9C4C-3547E64B865E}"/>
              </a:ext>
            </a:extLst>
          </p:cNvPr>
          <p:cNvSpPr txBox="1"/>
          <p:nvPr/>
        </p:nvSpPr>
        <p:spPr>
          <a:xfrm>
            <a:off x="1617240" y="502459"/>
            <a:ext cx="89575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000" dirty="0">
                <a:latin typeface="Roboto" panose="02000000000000000000" pitchFamily="2" charset="0"/>
                <a:ea typeface="Roboto" panose="02000000000000000000" pitchFamily="2" charset="0"/>
              </a:rPr>
              <a:t>Fonctionnement </a:t>
            </a:r>
          </a:p>
          <a:p>
            <a:pPr algn="ctr"/>
            <a:r>
              <a:rPr lang="fr-FR" sz="5000" dirty="0">
                <a:latin typeface="Roboto" panose="02000000000000000000" pitchFamily="2" charset="0"/>
                <a:ea typeface="Roboto" panose="02000000000000000000" pitchFamily="2" charset="0"/>
              </a:rPr>
              <a:t>de l’application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A698CB48-7D8C-46BD-A7CA-98C280907E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3622" y="6395543"/>
            <a:ext cx="1670030" cy="35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507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EF8A9A8-34AE-411B-A44A-213D499D94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E95883-894F-4240-A6EC-B07661662FD3}"/>
              </a:ext>
            </a:extLst>
          </p:cNvPr>
          <p:cNvSpPr/>
          <p:nvPr/>
        </p:nvSpPr>
        <p:spPr>
          <a:xfrm>
            <a:off x="0" y="0"/>
            <a:ext cx="12192000" cy="2027204"/>
          </a:xfrm>
          <a:prstGeom prst="rect">
            <a:avLst/>
          </a:prstGeom>
          <a:solidFill>
            <a:srgbClr val="3F51B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fr-FR" sz="4800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fr-FR" sz="8000" dirty="0">
                <a:latin typeface="Roboto" panose="02000000000000000000" pitchFamily="2" charset="0"/>
                <a:ea typeface="Roboto" panose="02000000000000000000" pitchFamily="2" charset="0"/>
              </a:rPr>
              <a:t>Couverture de tests</a:t>
            </a:r>
            <a:endParaRPr lang="fr-FR" sz="3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8E6C636-032B-401D-893E-42F5612B412E}"/>
              </a:ext>
            </a:extLst>
          </p:cNvPr>
          <p:cNvSpPr txBox="1"/>
          <p:nvPr/>
        </p:nvSpPr>
        <p:spPr>
          <a:xfrm>
            <a:off x="697794" y="3053047"/>
            <a:ext cx="11182350" cy="58477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endParaRPr lang="fr-FR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CA1855E0-53ED-4E02-A225-BB7C04867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74" y="6452659"/>
            <a:ext cx="1670030" cy="33500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7A51034-9D5D-46A1-A27D-95FA98DE1A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35" y="3244726"/>
            <a:ext cx="11639509" cy="19157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A34CECD-0C1C-486C-AC16-A004AA10DF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48" y="3145538"/>
            <a:ext cx="11792903" cy="2114106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B265676F-19DF-4BF9-A7F3-DBFB036629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48" y="3244726"/>
            <a:ext cx="11792903" cy="201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193942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1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0BFDC63-12C5-4070-A116-7D8075336252}"/>
              </a:ext>
            </a:extLst>
          </p:cNvPr>
          <p:cNvSpPr/>
          <p:nvPr/>
        </p:nvSpPr>
        <p:spPr>
          <a:xfrm>
            <a:off x="4368800" y="0"/>
            <a:ext cx="8140700" cy="6858000"/>
          </a:xfrm>
          <a:prstGeom prst="roundRect">
            <a:avLst>
              <a:gd name="adj" fmla="val 3358"/>
            </a:avLst>
          </a:prstGeom>
          <a:gradFill>
            <a:gsLst>
              <a:gs pos="35000">
                <a:srgbClr val="828ED4"/>
              </a:gs>
              <a:gs pos="69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DA5AA3E-46B5-4F53-985F-1022901BD6D9}"/>
              </a:ext>
            </a:extLst>
          </p:cNvPr>
          <p:cNvSpPr txBox="1"/>
          <p:nvPr/>
        </p:nvSpPr>
        <p:spPr>
          <a:xfrm>
            <a:off x="330200" y="2367171"/>
            <a:ext cx="4038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Problème</a:t>
            </a:r>
          </a:p>
          <a:p>
            <a:r>
              <a:rPr lang="fr-FR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rencontré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EDCB098-6249-4963-9ABF-FCEA581FA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74" y="6452659"/>
            <a:ext cx="1670030" cy="335008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FBA20782-7FAC-4CB3-84D2-B8FB03A3C882}"/>
              </a:ext>
            </a:extLst>
          </p:cNvPr>
          <p:cNvSpPr txBox="1"/>
          <p:nvPr/>
        </p:nvSpPr>
        <p:spPr>
          <a:xfrm>
            <a:off x="4368800" y="520733"/>
            <a:ext cx="782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NoSQL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E61EB02-2750-4F6B-B007-E70DF4612D3B}"/>
              </a:ext>
            </a:extLst>
          </p:cNvPr>
          <p:cNvSpPr txBox="1"/>
          <p:nvPr/>
        </p:nvSpPr>
        <p:spPr>
          <a:xfrm>
            <a:off x="4800600" y="2772410"/>
            <a:ext cx="7061200" cy="1313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Comment mettre en place une base de donnée NoSQL pour les notes ?</a:t>
            </a:r>
          </a:p>
        </p:txBody>
      </p:sp>
    </p:spTree>
    <p:extLst>
      <p:ext uri="{BB962C8B-B14F-4D97-AF65-F5344CB8AC3E}">
        <p14:creationId xmlns:p14="http://schemas.microsoft.com/office/powerpoint/2010/main" val="2819525324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1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0BFDC63-12C5-4070-A116-7D8075336252}"/>
              </a:ext>
            </a:extLst>
          </p:cNvPr>
          <p:cNvSpPr/>
          <p:nvPr/>
        </p:nvSpPr>
        <p:spPr>
          <a:xfrm>
            <a:off x="4368800" y="0"/>
            <a:ext cx="8140700" cy="6858000"/>
          </a:xfrm>
          <a:prstGeom prst="roundRect">
            <a:avLst>
              <a:gd name="adj" fmla="val 3358"/>
            </a:avLst>
          </a:prstGeom>
          <a:gradFill>
            <a:gsLst>
              <a:gs pos="35000">
                <a:srgbClr val="828ED4"/>
              </a:gs>
              <a:gs pos="69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DA5AA3E-46B5-4F53-985F-1022901BD6D9}"/>
              </a:ext>
            </a:extLst>
          </p:cNvPr>
          <p:cNvSpPr txBox="1"/>
          <p:nvPr/>
        </p:nvSpPr>
        <p:spPr>
          <a:xfrm>
            <a:off x="330200" y="2875002"/>
            <a:ext cx="4038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Solution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B032AB7-2A53-4545-8667-734515DC8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74" y="6452659"/>
            <a:ext cx="1670030" cy="33500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E42763D3-D571-4610-8561-8A0137786872}"/>
              </a:ext>
            </a:extLst>
          </p:cNvPr>
          <p:cNvSpPr txBox="1"/>
          <p:nvPr/>
        </p:nvSpPr>
        <p:spPr>
          <a:xfrm>
            <a:off x="4368800" y="520733"/>
            <a:ext cx="782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NoSQL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0E88B96-7095-4EB6-86B9-1364987254CF}"/>
              </a:ext>
            </a:extLst>
          </p:cNvPr>
          <p:cNvSpPr txBox="1"/>
          <p:nvPr/>
        </p:nvSpPr>
        <p:spPr>
          <a:xfrm>
            <a:off x="4800600" y="2772410"/>
            <a:ext cx="7061200" cy="1313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Utiliser MongoDB</a:t>
            </a:r>
          </a:p>
          <a:p>
            <a:pPr algn="ctr">
              <a:lnSpc>
                <a:spcPct val="150000"/>
              </a:lnSpc>
            </a:pP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 avec le </a:t>
            </a:r>
            <a:r>
              <a:rPr lang="fr-FR" sz="2800" dirty="0" err="1">
                <a:latin typeface="Roboto" panose="02000000000000000000" pitchFamily="2" charset="0"/>
                <a:ea typeface="Roboto" panose="02000000000000000000" pitchFamily="2" charset="0"/>
              </a:rPr>
              <a:t>MongoRepository</a:t>
            </a:r>
            <a:r>
              <a:rPr lang="fr-FR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299026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226</Words>
  <Application>Microsoft Office PowerPoint</Application>
  <PresentationFormat>Grand écran</PresentationFormat>
  <Paragraphs>65</Paragraphs>
  <Slides>14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Roboto</vt:lpstr>
      <vt:lpstr>Roboto Thin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Clement</dc:creator>
  <cp:lastModifiedBy>Clement</cp:lastModifiedBy>
  <cp:revision>50</cp:revision>
  <dcterms:created xsi:type="dcterms:W3CDTF">2021-07-26T09:20:31Z</dcterms:created>
  <dcterms:modified xsi:type="dcterms:W3CDTF">2021-07-26T14:20:46Z</dcterms:modified>
</cp:coreProperties>
</file>

<file path=docProps/thumbnail.jpeg>
</file>